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320" r:id="rId2"/>
    <p:sldId id="375" r:id="rId3"/>
    <p:sldId id="336" r:id="rId4"/>
    <p:sldId id="362" r:id="rId5"/>
    <p:sldId id="358" r:id="rId6"/>
    <p:sldId id="338" r:id="rId7"/>
    <p:sldId id="339" r:id="rId8"/>
    <p:sldId id="378" r:id="rId9"/>
    <p:sldId id="363" r:id="rId10"/>
    <p:sldId id="364" r:id="rId11"/>
    <p:sldId id="366" r:id="rId12"/>
    <p:sldId id="365" r:id="rId13"/>
    <p:sldId id="367" r:id="rId14"/>
    <p:sldId id="369" r:id="rId15"/>
    <p:sldId id="345" r:id="rId16"/>
    <p:sldId id="376" r:id="rId17"/>
    <p:sldId id="377" r:id="rId18"/>
    <p:sldId id="370" r:id="rId19"/>
    <p:sldId id="371" r:id="rId20"/>
    <p:sldId id="372" r:id="rId21"/>
    <p:sldId id="373" r:id="rId22"/>
    <p:sldId id="374" r:id="rId23"/>
    <p:sldId id="347" r:id="rId24"/>
    <p:sldId id="348" r:id="rId25"/>
    <p:sldId id="356" r:id="rId26"/>
    <p:sldId id="349" r:id="rId27"/>
    <p:sldId id="357" r:id="rId28"/>
    <p:sldId id="359" r:id="rId29"/>
    <p:sldId id="379" r:id="rId30"/>
    <p:sldId id="354" r:id="rId31"/>
    <p:sldId id="333" r:id="rId32"/>
  </p:sldIdLst>
  <p:sldSz cx="9144000" cy="6858000" type="screen4x3"/>
  <p:notesSz cx="6881813" cy="9296400"/>
  <p:custDataLst>
    <p:tags r:id="rId3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BCC00"/>
    <a:srgbClr val="9ED000"/>
    <a:srgbClr val="F4FCD8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9" autoAdjust="0"/>
    <p:restoredTop sz="94468" autoAdjust="0"/>
  </p:normalViewPr>
  <p:slideViewPr>
    <p:cSldViewPr>
      <p:cViewPr varScale="1">
        <p:scale>
          <a:sx n="85" d="100"/>
          <a:sy n="85" d="100"/>
        </p:scale>
        <p:origin x="9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18.02.2013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18.02.2013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7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350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sharpfundamentals.telerik.com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nikolay.i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minkov.i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george.ne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witter.com/LyubomirYanchev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konkurs.pcmagbg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www.introprogramming.info/intro-csharp-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academy.telerik.com/csharp-fundamenta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csharpfundamentals.telerik.com/" TargetMode="External"/><Relationship Id="rId4" Type="http://schemas.openxmlformats.org/officeDocument/2006/relationships/hyperlink" Target="http://academy.telerik.com/student-courses/programming/object-oriented-programmin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elerikacademy.com/Courses/Courses/Details/20" TargetMode="External"/><Relationship Id="rId2" Type="http://schemas.openxmlformats.org/officeDocument/2006/relationships/hyperlink" Target="http://www.telerikacadem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elerikacademy.com/Courses/Courses/Details/29" TargetMode="Externa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visualstudio/eng/products/visual-studio-express-for-windows-deskt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57.png"/><Relationship Id="rId2" Type="http://schemas.openxmlformats.org/officeDocument/2006/relationships/hyperlink" Target="http://forums.academy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4.jpe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konkurs.pcmagbg.net/" TargetMode="External"/><Relationship Id="rId2" Type="http://schemas.openxmlformats.org/officeDocument/2006/relationships/hyperlink" Target="http://konkurs.pcmagbg.net/results-2-season-2012-201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8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70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academy.telerik.com/student-courses/programming/" TargetMode="External"/><Relationship Id="rId7" Type="http://schemas.openxmlformats.org/officeDocument/2006/relationships/hyperlink" Target="http://academy.telerik.com/academy/success-stories" TargetMode="External"/><Relationship Id="rId2" Type="http://schemas.openxmlformats.org/officeDocument/2006/relationships/hyperlink" Target="http://academy.telerik.com/academy/curriculu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y.telerik.com/academy/majors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academy.telerik.com/student-courses/web-design-and-ui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8355"/>
            <a:ext cx="8229600" cy="1524000"/>
          </a:xfrm>
        </p:spPr>
        <p:txBody>
          <a:bodyPr/>
          <a:lstStyle/>
          <a:p>
            <a:r>
              <a:rPr lang="en-US" dirty="0" smtClean="0"/>
              <a:t>Object-Oriented</a:t>
            </a:r>
            <a:br>
              <a:rPr lang="en-US" dirty="0" smtClean="0"/>
            </a:br>
            <a:r>
              <a:rPr lang="en-US" dirty="0" smtClean="0"/>
              <a:t>Programming: Course Intro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898" y="3361684"/>
            <a:ext cx="8229600" cy="569120"/>
          </a:xfrm>
        </p:spPr>
        <p:txBody>
          <a:bodyPr/>
          <a:lstStyle/>
          <a:p>
            <a:r>
              <a:rPr lang="en-US" dirty="0" smtClean="0"/>
              <a:t>OOP Course Program, Evaluation, Exams, Resources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099" y="4572000"/>
            <a:ext cx="3853295" cy="533400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833646"/>
            <a:ext cx="38100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138446"/>
            <a:ext cx="38100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1800" y="5029200"/>
            <a:ext cx="3838864" cy="461665"/>
          </a:xfrm>
        </p:spPr>
        <p:txBody>
          <a:bodyPr/>
          <a:lstStyle/>
          <a:p>
            <a:r>
              <a:rPr lang="en-US" dirty="0" smtClean="0"/>
              <a:t>Technical Trainer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200" y="5405735"/>
            <a:ext cx="38100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www.nakov.com</a:t>
            </a:r>
            <a:endParaRPr lang="en-US" sz="1800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220" y="4718008"/>
            <a:ext cx="1476780" cy="161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>
            <a:hlinkClick r:id="rId6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1496" y="407513"/>
            <a:ext cx="1227557" cy="117037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50294" y="4572000"/>
            <a:ext cx="2616457" cy="1828800"/>
            <a:chOff x="5939143" y="4572000"/>
            <a:chExt cx="2616457" cy="1828800"/>
          </a:xfrm>
        </p:grpSpPr>
        <p:pic>
          <p:nvPicPr>
            <p:cNvPr id="1026" name="Picture 2" descr="http://images4.fanpop.com/image/photos/22200000/Colourful-objects-colours-22233298-1600-1200.jpg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39143" y="4572000"/>
              <a:ext cx="2616457" cy="1828800"/>
            </a:xfrm>
            <a:prstGeom prst="roundRect">
              <a:avLst>
                <a:gd name="adj" fmla="val 408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120000">
              <a:off x="6554664" y="4594302"/>
              <a:ext cx="2000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Object-Oriented</a:t>
              </a:r>
              <a:endPara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391087"/>
            <a:ext cx="4114800" cy="1209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Manager Technical Training @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years software development</a:t>
            </a:r>
            <a:br>
              <a:rPr lang="en-US" dirty="0" smtClean="0"/>
            </a:br>
            <a:r>
              <a:rPr lang="en-US" dirty="0" smtClean="0"/>
              <a:t>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6 </a:t>
            </a:r>
            <a:r>
              <a:rPr lang="en-US" dirty="0" smtClean="0"/>
              <a:t>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E-mail: </a:t>
            </a:r>
            <a:r>
              <a:rPr lang="en-US" noProof="1">
                <a:solidFill>
                  <a:srgbClr val="CCFF66">
                    <a:lumMod val="40000"/>
                    <a:lumOff val="60000"/>
                  </a:srgbClr>
                </a:solidFill>
              </a:rPr>
              <a:t>svetlin.nakov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site / Blog</a:t>
            </a:r>
            <a:r>
              <a:rPr lang="ru-RU" dirty="0">
                <a:solidFill>
                  <a:srgbClr val="CCFF66">
                    <a:lumMod val="40000"/>
                    <a:lumOff val="60000"/>
                  </a:srgbClr>
                </a:solidFill>
              </a:rPr>
              <a:t>: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http://</a:t>
            </a:r>
            <a:r>
              <a:rPr lang="ru-RU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nakov.com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93F68D-FE3C-4D32-84BC-7CF1B4400E6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295400"/>
            <a:ext cx="1622425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8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Kostov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Senior Software Developer and</a:t>
            </a:r>
            <a:br>
              <a:rPr lang="en-US" dirty="0" smtClean="0"/>
            </a:br>
            <a:r>
              <a:rPr lang="en-US" dirty="0" smtClean="0"/>
              <a:t>Technical Trainer @ 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Science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and </a:t>
            </a:r>
            <a:r>
              <a:rPr lang="en-US" dirty="0"/>
              <a:t>Informatics competitions </a:t>
            </a:r>
            <a:r>
              <a:rPr lang="en-US" dirty="0" smtClean="0"/>
              <a:t>contestant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second season </a:t>
            </a:r>
            <a:r>
              <a:rPr lang="en-US" dirty="0"/>
              <a:t>of </a:t>
            </a:r>
            <a:br>
              <a:rPr lang="en-US" dirty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noProof="1" smtClean="0"/>
              <a:t>nikolay.kostov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nikolay.it</a:t>
            </a:r>
            <a:r>
              <a:rPr lang="en-US" dirty="0" smtClean="0"/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1164" y="1295400"/>
            <a:ext cx="1687036" cy="205908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BE91A763-B25C-411D-A4A3-CA96385075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Doncho Minkov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Technical Trainer @ Telerik</a:t>
            </a:r>
            <a:br>
              <a:rPr lang="en-US" dirty="0" smtClean="0"/>
            </a:br>
            <a:r>
              <a:rPr lang="en-US" dirty="0" smtClean="0"/>
              <a:t>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Contestant in the Informatics competitions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Graduate from the first season of </a:t>
            </a:r>
            <a:br>
              <a:rPr lang="en-US" dirty="0" smtClean="0"/>
            </a:br>
            <a:r>
              <a:rPr lang="en-US" dirty="0" smtClean="0"/>
              <a:t>Telerik Software </a:t>
            </a:r>
            <a:r>
              <a:rPr lang="en-US" dirty="0"/>
              <a:t>Academy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Email: </a:t>
            </a:r>
            <a:r>
              <a:rPr lang="en-US" noProof="1" smtClean="0"/>
              <a:t>doncho.minkov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 smtClean="0">
                <a:hlinkClick r:id="rId2"/>
              </a:rPr>
              <a:t>http://minkov.it</a:t>
            </a:r>
            <a:r>
              <a:rPr lang="en-US" dirty="0" smtClean="0"/>
              <a:t> </a:t>
            </a:r>
          </a:p>
        </p:txBody>
      </p:sp>
      <p:pic>
        <p:nvPicPr>
          <p:cNvPr id="4" name="Picture 2" descr="C:\Users\dminkov\Desktop\Doncho Minkov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4770" y="1295400"/>
            <a:ext cx="1662544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E19352C5-AAEC-4293-90D3-A4504965D0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1800" y="1293717"/>
            <a:ext cx="1676400" cy="205908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George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Technical </a:t>
            </a:r>
            <a:r>
              <a:rPr lang="en-US" dirty="0" smtClean="0"/>
              <a:t>Trainer @ </a:t>
            </a:r>
            <a:r>
              <a:rPr lang="en-US" dirty="0"/>
              <a:t>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Informatics and IT competitions </a:t>
            </a:r>
            <a:br>
              <a:rPr lang="en-US" dirty="0" smtClean="0"/>
            </a:br>
            <a:r>
              <a:rPr lang="en-US" dirty="0" smtClean="0"/>
              <a:t>contestant and winner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third season of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E-mail: </a:t>
            </a:r>
            <a:r>
              <a:rPr lang="en-US" noProof="1" smtClean="0"/>
              <a:t>georgi.georgiev</a:t>
            </a:r>
            <a:r>
              <a:rPr lang="en-US" dirty="0" smtClean="0"/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itgeorge.net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(4)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01F06F2-510C-4FCD-A4C0-7499E4240B1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Lyubomir Yanchev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competitions </a:t>
            </a:r>
            <a:br>
              <a:rPr lang="en-US" dirty="0" smtClean="0"/>
            </a:br>
            <a:r>
              <a:rPr lang="en-US" dirty="0" smtClean="0"/>
              <a:t>contestant and winner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Taekwondo Instructor</a:t>
            </a:r>
            <a:br>
              <a:rPr lang="en-US" dirty="0" smtClean="0"/>
            </a:br>
            <a:r>
              <a:rPr lang="en-US" dirty="0" smtClean="0"/>
              <a:t>@ Club "Mission"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Student </a:t>
            </a:r>
            <a:r>
              <a:rPr lang="en-US" dirty="0" smtClean="0"/>
              <a:t>at "</a:t>
            </a:r>
            <a:r>
              <a:rPr lang="en-US" noProof="1" smtClean="0"/>
              <a:t>Erih Kestner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German </a:t>
            </a:r>
            <a:r>
              <a:rPr lang="en-US" dirty="0"/>
              <a:t>High School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E-mail: </a:t>
            </a:r>
            <a:r>
              <a:rPr lang="en-US" noProof="1" smtClean="0"/>
              <a:t>yanchev.lyubomir [at] gmail.com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Twitter</a:t>
            </a:r>
            <a:r>
              <a:rPr lang="en-US" dirty="0" smtClean="0"/>
              <a:t>:</a:t>
            </a:r>
            <a:r>
              <a:rPr lang="en-US" noProof="1" smtClean="0"/>
              <a:t> </a:t>
            </a:r>
            <a:r>
              <a:rPr lang="en-US" noProof="1" smtClean="0">
                <a:hlinkClick r:id="rId2"/>
              </a:rPr>
              <a:t>@LyubomirYanchev</a:t>
            </a:r>
            <a:endParaRPr lang="en-US" noProof="1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(5)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C690E6A-166A-4C61-8D23-937818D14841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2" descr="http://sphotos-h.ak.fbcdn.net/hphotos-ak-ash3/555406_3138612266526_1265517687_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9328" b="34734"/>
          <a:stretch/>
        </p:blipFill>
        <p:spPr bwMode="auto">
          <a:xfrm>
            <a:off x="6787036" y="1293717"/>
            <a:ext cx="1702055" cy="205908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6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5029200" cy="685800"/>
          </a:xfrm>
        </p:spPr>
        <p:txBody>
          <a:bodyPr/>
          <a:lstStyle/>
          <a:p>
            <a:r>
              <a:rPr lang="en-US" dirty="0" smtClean="0"/>
              <a:t>Evaluation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402680"/>
            <a:ext cx="5029200" cy="569120"/>
          </a:xfrm>
        </p:spPr>
        <p:txBody>
          <a:bodyPr/>
          <a:lstStyle/>
          <a:p>
            <a:r>
              <a:rPr lang="en-US" dirty="0" smtClean="0"/>
              <a:t>Thank God There Are Bonuses!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962400"/>
            <a:ext cx="1842502" cy="207615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6771" y="762000"/>
            <a:ext cx="2634342" cy="2712064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 descr="http://images.yourdictionary.com/images/definitions/lg/evalu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994172"/>
            <a:ext cx="3799114" cy="2113651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9085" y="4051948"/>
            <a:ext cx="1055915" cy="6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086" y="2862944"/>
            <a:ext cx="925660" cy="5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8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Evaluation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7907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Evaluation components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</a:t>
            </a:r>
            <a:r>
              <a:rPr lang="en-US" dirty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Homework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peer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reviews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per homework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Attendance</a:t>
            </a:r>
            <a:r>
              <a:rPr lang="bg-BG" dirty="0" smtClean="0"/>
              <a:t> </a:t>
            </a:r>
            <a:r>
              <a:rPr lang="en-US" dirty="0" smtClean="0"/>
              <a:t>in class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Bonuses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 smtClean="0"/>
              <a:t> 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Helping</a:t>
            </a:r>
            <a:r>
              <a:rPr lang="en-US" dirty="0" smtClean="0"/>
              <a:t> the other students </a:t>
            </a:r>
            <a:r>
              <a:rPr lang="en-US" dirty="0"/>
              <a:t>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PC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Magazine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 </a:t>
            </a:r>
            <a:r>
              <a:rPr lang="en-US" dirty="0" smtClean="0">
                <a:hlinkClick r:id="rId2"/>
              </a:rPr>
              <a:t>contest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65F6953F-1329-4013-BAA1-01481098A94E}" type="slidenum">
              <a:rPr lang="en-US" smtClean="0"/>
              <a:t>16</a:t>
            </a:fld>
            <a:endParaRPr lang="en-US" dirty="0"/>
          </a:p>
        </p:txBody>
      </p:sp>
      <p:pic>
        <p:nvPicPr>
          <p:cNvPr id="12290" name="Picture 2" descr="http://us.123rf.com/400wm/400/400/ivelinradkov/ivelinradkov1108/ivelinradkov110800011/10309197-customer-service-evaluation-form-with-green-tick-on-excellent-with-felt-tip-pe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2200" y="1186204"/>
            <a:ext cx="2438400" cy="121628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academy.telerik.com/images/default-album/telerik-software-academy-exam.jpg?sfvrsn=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952410"/>
            <a:ext cx="2438400" cy="150876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7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 smtClean="0"/>
              <a:t>for their homework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for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punishment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99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006601"/>
            <a:ext cx="7086600" cy="6858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275" y="2834480"/>
            <a:ext cx="7858125" cy="569120"/>
          </a:xfrm>
        </p:spPr>
        <p:txBody>
          <a:bodyPr/>
          <a:lstStyle/>
          <a:p>
            <a:pPr algn="r"/>
            <a:r>
              <a:rPr lang="en-US" dirty="0" smtClean="0"/>
              <a:t>What We Need in Addition 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7245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375" y="37290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400" y="641349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751" y="361950"/>
            <a:ext cx="1390649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6800" y="304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49" y="495298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67" y="39624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75">
            <a:off x="797108" y="1030194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 smtClean="0"/>
              <a:t>The C# 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47800"/>
            <a:ext cx="6629400" cy="2895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“Introduction to Programming with C#”, Nakov S. and his team, 2010</a:t>
            </a:r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800" y="4953000"/>
            <a:ext cx="8534400" cy="14478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C# programming tracks follows the book</a:t>
            </a:r>
          </a:p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OOP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 chapters 11, 14, 20 and 22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http://www.nakov.com/wp-content/uploads/2010/11/cover-smal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605150"/>
            <a:ext cx="1812667" cy="256488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r>
              <a:rPr lang="en-US" dirty="0" smtClean="0"/>
              <a:t>What's Coming Next in the Academy?</a:t>
            </a:r>
          </a:p>
          <a:p>
            <a:r>
              <a:rPr lang="en-US" dirty="0" smtClean="0"/>
              <a:t>The OOP Course Program</a:t>
            </a:r>
          </a:p>
          <a:p>
            <a:r>
              <a:rPr lang="en-US" dirty="0" smtClean="0"/>
              <a:t>The Trainers Team</a:t>
            </a:r>
          </a:p>
          <a:p>
            <a:r>
              <a:rPr lang="en-US" dirty="0"/>
              <a:t>Exams </a:t>
            </a:r>
            <a:r>
              <a:rPr lang="en-US" dirty="0" smtClean="0"/>
              <a:t>and Evaluation</a:t>
            </a:r>
          </a:p>
          <a:p>
            <a:pPr lvl="1"/>
            <a:r>
              <a:rPr lang="en-US" dirty="0" smtClean="0"/>
              <a:t>Standard Criteria</a:t>
            </a:r>
          </a:p>
          <a:p>
            <a:pPr lvl="1"/>
            <a:r>
              <a:rPr lang="en-US" dirty="0" smtClean="0"/>
              <a:t>Bonuses</a:t>
            </a:r>
          </a:p>
          <a:p>
            <a:r>
              <a:rPr lang="en-US" dirty="0" smtClean="0"/>
              <a:t>Resources for the Course</a:t>
            </a:r>
          </a:p>
          <a:p>
            <a:r>
              <a:rPr lang="en-US" dirty="0" smtClean="0"/>
              <a:t>Champions from C# Part II and CSS Styling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012" y="1980390"/>
            <a:ext cx="3315188" cy="325861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523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r>
              <a:rPr lang="en-US" dirty="0" smtClean="0"/>
              <a:t>Register for the "Telerik Academy Forums":</a:t>
            </a:r>
          </a:p>
          <a:p>
            <a:pPr lvl="1"/>
            <a:endParaRPr lang="en-US" sz="2900" dirty="0" smtClean="0"/>
          </a:p>
          <a:p>
            <a:pPr lvl="1">
              <a:spcBef>
                <a:spcPts val="2400"/>
              </a:spcBef>
            </a:pPr>
            <a:r>
              <a:rPr lang="en-US" sz="2900" dirty="0" smtClean="0"/>
              <a:t>Discuss the course exercises with your colleagues</a:t>
            </a:r>
          </a:p>
          <a:p>
            <a:pPr lvl="1"/>
            <a:r>
              <a:rPr lang="en-US" sz="2900" dirty="0" smtClean="0"/>
              <a:t>Find solutions for the exercises</a:t>
            </a:r>
          </a:p>
          <a:p>
            <a:pPr lvl="1"/>
            <a:r>
              <a:rPr lang="en-US" sz="2900" dirty="0" smtClean="0"/>
              <a:t>Share source code / discuss ideas</a:t>
            </a:r>
          </a:p>
          <a:p>
            <a:pPr>
              <a:spcBef>
                <a:spcPts val="1200"/>
              </a:spcBef>
            </a:pPr>
            <a:r>
              <a:rPr lang="en-US" dirty="0"/>
              <a:t>The C# </a:t>
            </a:r>
            <a:r>
              <a:rPr lang="en-US" dirty="0" smtClean="0"/>
              <a:t>Part II official </a:t>
            </a:r>
            <a:r>
              <a:rPr lang="en-US" dirty="0"/>
              <a:t>web site:</a:t>
            </a:r>
          </a:p>
          <a:p>
            <a:endParaRPr lang="en-US" sz="3100" dirty="0" smtClean="0"/>
          </a:p>
          <a:p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1803400"/>
            <a:ext cx="8077200" cy="636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forums.academy.telerik.com/csharp-fundamentals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5306704"/>
            <a:ext cx="8077200" cy="1017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http://academy.telerik.com/student-courses/</a:t>
            </a:r>
            <a:b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</a:b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programming/object-oriented-programming/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>
            <a:hlinkClick r:id="rId5" tooltip="C# Fundamentals course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3371026"/>
            <a:ext cx="1429576" cy="14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Telerik Integrated</a:t>
            </a:r>
            <a:br>
              <a:rPr lang="en-US" dirty="0" smtClean="0"/>
            </a:br>
            <a:r>
              <a:rPr lang="en-US" dirty="0" smtClean="0"/>
              <a:t>Learning System (TILS)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The Telerik Integrated Learning System (TILS)</a:t>
            </a:r>
          </a:p>
          <a:p>
            <a:pPr lvl="1"/>
            <a:r>
              <a:rPr lang="en-US" dirty="0" smtClean="0">
                <a:hlinkClick r:id="rId2"/>
              </a:rPr>
              <a:t>www.telerikacademy.com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peer reviews</a:t>
            </a:r>
          </a:p>
          <a:p>
            <a:pPr lvl="1"/>
            <a:r>
              <a:rPr lang="en-US" dirty="0" smtClean="0"/>
              <a:t>Presence cards with barcode</a:t>
            </a:r>
          </a:p>
          <a:p>
            <a:pPr lvl="1"/>
            <a:r>
              <a:rPr lang="en-US" dirty="0" smtClean="0"/>
              <a:t>Reports about your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224" y="3381500"/>
            <a:ext cx="2728341" cy="2133600"/>
          </a:xfrm>
          <a:prstGeom prst="roundRect">
            <a:avLst>
              <a:gd name="adj" fmla="val 2752"/>
            </a:avLst>
          </a:prstGeom>
        </p:spPr>
      </p:pic>
      <p:sp>
        <p:nvSpPr>
          <p:cNvPr id="6" name="Rounded Rectangle 5"/>
          <p:cNvSpPr/>
          <p:nvPr/>
        </p:nvSpPr>
        <p:spPr>
          <a:xfrm>
            <a:off x="533400" y="5896100"/>
            <a:ext cx="8077200" cy="6096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telerikacademy.com/Courses/Courses/Details/29</a:t>
            </a: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(XP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 smtClean="0"/>
              <a:t>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hlinkClick r:id="rId3"/>
              </a:rPr>
              <a:t>Visual Studio Express </a:t>
            </a:r>
            <a:r>
              <a:rPr lang="en-US" dirty="0">
                <a:latin typeface="Consolas" pitchFamily="49" charset="0"/>
                <a:cs typeface="Consolas" pitchFamily="49" charset="0"/>
                <a:hlinkClick r:id="rId3"/>
              </a:rPr>
              <a:t>2012</a:t>
            </a:r>
            <a:r>
              <a:rPr lang="en-US" dirty="0" smtClean="0"/>
              <a:t> (free version </a:t>
            </a:r>
            <a:r>
              <a:rPr lang="en-US" dirty="0"/>
              <a:t>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2005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2008</a:t>
            </a:r>
            <a:r>
              <a:rPr lang="en-US" dirty="0" smtClean="0"/>
              <a:t> or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2010</a:t>
            </a:r>
            <a:r>
              <a:rPr lang="en-US" dirty="0" smtClean="0"/>
              <a:t> is also 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4114800" y="5029200"/>
            <a:ext cx="4476750" cy="1371600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9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5029200"/>
            <a:ext cx="3260522" cy="1371599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57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1219200"/>
            <a:ext cx="8534400" cy="685800"/>
          </a:xfrm>
        </p:spPr>
        <p:txBody>
          <a:bodyPr/>
          <a:lstStyle/>
          <a:p>
            <a:r>
              <a:rPr lang="en-US" dirty="0" smtClean="0"/>
              <a:t>Champions from the Exams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7924800" cy="569120"/>
          </a:xfrm>
        </p:spPr>
        <p:txBody>
          <a:bodyPr/>
          <a:lstStyle/>
          <a:p>
            <a:r>
              <a:rPr lang="en-US" dirty="0" smtClean="0"/>
              <a:t>Telerik </a:t>
            </a:r>
            <a:r>
              <a:rPr lang="en-US" smtClean="0"/>
              <a:t>Academy Ninja Champions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3226" y="2971800"/>
            <a:ext cx="3452574" cy="31813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2971801"/>
            <a:ext cx="3176064" cy="31760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Champions: C# Part II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 1 – Jasson Jekov</a:t>
            </a:r>
          </a:p>
          <a:p>
            <a:r>
              <a:rPr lang="en-US" noProof="1" smtClean="0"/>
              <a:t># 2 – Mihail Gochev</a:t>
            </a:r>
          </a:p>
          <a:p>
            <a:r>
              <a:rPr lang="en-US" noProof="1" smtClean="0"/>
              <a:t># 3 – Ivaylo Kenov</a:t>
            </a:r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986" y="2971800"/>
            <a:ext cx="2781300" cy="2781300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abdulkerimdulger.com/sites/default/files/c-sharp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3810000"/>
            <a:ext cx="1866900" cy="1866900"/>
          </a:xfrm>
          <a:prstGeom prst="roundRect">
            <a:avLst>
              <a:gd name="adj" fmla="val 6489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oogle.bg/url?source=imglanding&amp;ct=img&amp;q=http://3.bp.blogspot.com/_pqc1Ho2DfSs/SQFIbVYy2KI/AAAAAAAADrY/ctNoiGGxOSw/s400/iamninja.png&amp;sa=X&amp;ei=BBbrUOCRN8TjtQbsjICADQ&amp;ved=0CAkQ8wc4Lg&amp;usg=AFQjCNEQP1XUm783cxyyiXzqyyzjL6wlHQ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000000">
                  <a:alpha val="99608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264919"/>
            <a:ext cx="2286000" cy="132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5196D2F-D5A7-4E7D-852A-CA3F3227487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Champions: CSS Styling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 1 – Filip Bonev</a:t>
            </a:r>
          </a:p>
          <a:p>
            <a:r>
              <a:rPr lang="en-US" noProof="1" smtClean="0"/>
              <a:t># 2 – </a:t>
            </a:r>
            <a:r>
              <a:rPr lang="en-US" noProof="1"/>
              <a:t>Teodor Kurtev</a:t>
            </a:r>
            <a:endParaRPr lang="en-US" noProof="1" smtClean="0"/>
          </a:p>
          <a:p>
            <a:r>
              <a:rPr lang="en-US" noProof="1" smtClean="0"/>
              <a:t># 3 – Jasson Jekov</a:t>
            </a:r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3124200"/>
            <a:ext cx="2962275" cy="2962275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academy.telerik.com/images/default-album/telerik-academy-challenge-html.png?sfvrsn=2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6400" y="1600200"/>
            <a:ext cx="2781300" cy="60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F5FAE208-40F5-4132-A1A7-567C8E8075F8}" type="slidenum">
              <a:rPr lang="en-US" smtClean="0"/>
              <a:t>25</a:t>
            </a:fld>
            <a:endParaRPr lang="en-US" dirty="0"/>
          </a:p>
        </p:txBody>
      </p:sp>
      <p:pic>
        <p:nvPicPr>
          <p:cNvPr id="5122" name="Picture 2" descr="CSS ed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36480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8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Most Helping Student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59828"/>
          </a:xfrm>
        </p:spPr>
        <p:txBody>
          <a:bodyPr/>
          <a:lstStyle/>
          <a:p>
            <a:r>
              <a:rPr lang="en-US" noProof="1" smtClean="0"/>
              <a:t>Jasson Jekov</a:t>
            </a:r>
            <a:endParaRPr lang="en-US" noProof="1"/>
          </a:p>
        </p:txBody>
      </p:sp>
      <p:pic>
        <p:nvPicPr>
          <p:cNvPr id="13318" name="Picture 6" descr="http://i1.squidoocdn.com/resize/squidoo_images/590/draft_lens17690367module149251741photo_1301592021Forum_Po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67" y="3124200"/>
            <a:ext cx="4724400" cy="3134780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1758" y="5106454"/>
            <a:ext cx="180975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evenhappier.com/foto/heeelp-w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00200"/>
            <a:ext cx="2428875" cy="2400301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veryicon.com/icon/png/System/Junior/hel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133" y="4495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4FE7C05-F4DD-4478-84A1-A3542B006FE4}" type="slidenum">
              <a:rPr lang="en-US" smtClean="0"/>
              <a:t>26</a:t>
            </a:fld>
            <a:endParaRPr lang="en-US" dirty="0"/>
          </a:p>
        </p:txBody>
      </p:sp>
      <p:pic>
        <p:nvPicPr>
          <p:cNvPr id="6146" name="Picture 2" descr="http://cdn1.iconfinder.com/data/icons/dellios_system_icons/png/css.pn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050" y="5105400"/>
            <a:ext cx="144736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Most Active Students </a:t>
            </a:r>
            <a:br>
              <a:rPr lang="en-US" dirty="0" smtClean="0"/>
            </a:br>
            <a:r>
              <a:rPr lang="en-US" dirty="0" smtClean="0"/>
              <a:t>in the Forum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236028"/>
          </a:xfrm>
        </p:spPr>
        <p:txBody>
          <a:bodyPr/>
          <a:lstStyle/>
          <a:p>
            <a:r>
              <a:rPr lang="en-US" noProof="1" smtClean="0"/>
              <a:t># 1 – Jasson Jekov</a:t>
            </a:r>
          </a:p>
          <a:p>
            <a:r>
              <a:rPr lang="en-US" noProof="1"/>
              <a:t># </a:t>
            </a:r>
            <a:r>
              <a:rPr lang="en-US" noProof="1" smtClean="0"/>
              <a:t>2 </a:t>
            </a:r>
            <a:r>
              <a:rPr lang="en-US" noProof="1"/>
              <a:t>– </a:t>
            </a:r>
            <a:r>
              <a:rPr lang="en-US" noProof="1" smtClean="0"/>
              <a:t>Teodor Kurtev</a:t>
            </a:r>
          </a:p>
          <a:p>
            <a:r>
              <a:rPr lang="en-US" noProof="1"/>
              <a:t># </a:t>
            </a:r>
            <a:r>
              <a:rPr lang="en-US" noProof="1" smtClean="0"/>
              <a:t>3 </a:t>
            </a:r>
            <a:r>
              <a:rPr lang="en-US" noProof="1"/>
              <a:t>– </a:t>
            </a:r>
            <a:r>
              <a:rPr lang="en-US" noProof="1" smtClean="0"/>
              <a:t>Vladimir Orelov</a:t>
            </a:r>
            <a:endParaRPr lang="en-US" noProof="1"/>
          </a:p>
        </p:txBody>
      </p:sp>
      <p:pic>
        <p:nvPicPr>
          <p:cNvPr id="1026" name="Picture 2" descr="http://s3.amazonaws.com/woothumbs/forums.academy.telerik.com.ipad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2100" y="1480465"/>
            <a:ext cx="2145444" cy="16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66" y="3727962"/>
            <a:ext cx="2524034" cy="2596638"/>
          </a:xfrm>
          <a:prstGeom prst="roundRect">
            <a:avLst>
              <a:gd name="adj" fmla="val 903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9D5D6A9-2D3E-4B67-A5E1-D754DEE47576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191000" y="3429000"/>
            <a:ext cx="4572000" cy="2895600"/>
            <a:chOff x="4191000" y="3429000"/>
            <a:chExt cx="4572000" cy="2895600"/>
          </a:xfrm>
        </p:grpSpPr>
        <p:pic>
          <p:nvPicPr>
            <p:cNvPr id="13318" name="Picture 6" descr="http://i1.squidoocdn.com/resize/squidoo_images/590/draft_lens17690367module149251741photo_1301592021Forum_Posting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3429000"/>
              <a:ext cx="4269913" cy="2895600"/>
            </a:xfrm>
            <a:prstGeom prst="roundRect">
              <a:avLst>
                <a:gd name="adj" fmla="val 6941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windward.net/images/csharp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348" y="5260010"/>
              <a:ext cx="1635652" cy="1064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cdn1.iconfinder.com/data/icons/dellios_system_icons/png/css.png"/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67200" y="5224385"/>
              <a:ext cx="1348078" cy="1064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86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Magazine Champions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59F67-900F-4B6F-BF4D-16F943B5EF99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8600" y="1143000"/>
            <a:ext cx="8686800" cy="5312228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PC Magazine &amp; Telerik Programming Contest – Round #1</a:t>
            </a:r>
          </a:p>
          <a:p>
            <a:pPr lvl="1">
              <a:spcBef>
                <a:spcPts val="1200"/>
              </a:spcBef>
            </a:pPr>
            <a:r>
              <a:rPr lang="en-US" noProof="1" smtClean="0"/>
              <a:t># 1 – </a:t>
            </a:r>
            <a:r>
              <a:rPr lang="en-US" noProof="1"/>
              <a:t>Mihail </a:t>
            </a:r>
            <a:r>
              <a:rPr lang="en-US" noProof="1" smtClean="0"/>
              <a:t>Gochev</a:t>
            </a:r>
          </a:p>
          <a:p>
            <a:pPr lvl="1">
              <a:spcBef>
                <a:spcPts val="1200"/>
              </a:spcBef>
            </a:pPr>
            <a:r>
              <a:rPr lang="en-US" noProof="1" smtClean="0"/>
              <a:t># 2 – Peter Alexandrov</a:t>
            </a:r>
            <a:br>
              <a:rPr lang="en-US" noProof="1" smtClean="0"/>
            </a:br>
            <a:r>
              <a:rPr lang="en-US" noProof="1" smtClean="0"/>
              <a:t> &amp; Lazar Georgiev</a:t>
            </a:r>
          </a:p>
          <a:p>
            <a:pPr marL="0" indent="0">
              <a:spcBef>
                <a:spcPts val="1800"/>
              </a:spcBef>
              <a:buNone/>
            </a:pPr>
            <a:endParaRPr lang="en-US" sz="1600" noProof="1" smtClean="0"/>
          </a:p>
          <a:p>
            <a:pPr marL="0" indent="0">
              <a:spcBef>
                <a:spcPts val="1800"/>
              </a:spcBef>
              <a:buNone/>
            </a:pPr>
            <a:endParaRPr lang="en-US" sz="1600" noProof="1"/>
          </a:p>
          <a:p>
            <a:pPr marL="0" indent="0">
              <a:spcBef>
                <a:spcPts val="1800"/>
              </a:spcBef>
              <a:buNone/>
            </a:pPr>
            <a:endParaRPr lang="en-US" sz="1600" noProof="1" smtClean="0"/>
          </a:p>
          <a:p>
            <a:pPr marL="0" indent="0">
              <a:spcBef>
                <a:spcPts val="1800"/>
              </a:spcBef>
              <a:buNone/>
            </a:pPr>
            <a:r>
              <a:rPr lang="en-US" sz="1600" noProof="1" smtClean="0"/>
              <a:t>* More </a:t>
            </a:r>
            <a:r>
              <a:rPr lang="en-US" sz="1600" noProof="1"/>
              <a:t>info at </a:t>
            </a:r>
            <a:r>
              <a:rPr lang="en-US" sz="1600" noProof="1">
                <a:hlinkClick r:id="rId2"/>
              </a:rPr>
              <a:t>http://konkurs.pcmagbg.net/results-2-season-2012-2013</a:t>
            </a:r>
            <a:r>
              <a:rPr lang="en-US" sz="1600" noProof="1" smtClean="0">
                <a:hlinkClick r:id="rId2"/>
              </a:rPr>
              <a:t>/</a:t>
            </a:r>
            <a:endParaRPr lang="en-US" noProof="1"/>
          </a:p>
        </p:txBody>
      </p:sp>
      <p:pic>
        <p:nvPicPr>
          <p:cNvPr id="5122" name="Picture 2" descr="https://fbcdn-sphotos-d-a.akamaihd.net/hphotos-ak-prn1/545553_426753727386477_1706045593_n.jpg">
            <a:hlinkClick r:id="rId3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0" y="2057400"/>
            <a:ext cx="263849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8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Absolute Champion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absolute champion </a:t>
            </a:r>
            <a:r>
              <a:rPr lang="en-US" dirty="0" smtClean="0"/>
              <a:t>of the</a:t>
            </a:r>
            <a:br>
              <a:rPr lang="en-US" dirty="0" smtClean="0"/>
            </a:br>
            <a:r>
              <a:rPr lang="en-US" dirty="0" smtClean="0"/>
              <a:t>C# Part II and CSS Styling courses:</a:t>
            </a:r>
          </a:p>
          <a:p>
            <a:endParaRPr lang="en-US" dirty="0" smtClean="0"/>
          </a:p>
          <a:p>
            <a:pPr marL="574675" lvl="2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noProof="1"/>
              <a:t># 1 </a:t>
            </a:r>
            <a:r>
              <a:rPr lang="en-US" sz="3000" noProof="1"/>
              <a:t>– </a:t>
            </a:r>
            <a:r>
              <a:rPr lang="en-US" sz="3000" noProof="1" smtClean="0"/>
              <a:t>Jasson Jekov</a:t>
            </a:r>
            <a:endParaRPr lang="en-US" sz="3000" noProof="1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026" name="Picture 2" descr="https://twimg0-a.akamaihd.net/profile_images/2746059802/18b25b93a0c77098c14b24736bd1a01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86000"/>
            <a:ext cx="1752600" cy="1752601"/>
          </a:xfrm>
          <a:prstGeom prst="rect">
            <a:avLst/>
          </a:prstGeom>
          <a:noFill/>
          <a:ln>
            <a:solidFill>
              <a:schemeClr val="accent4">
                <a:lumMod val="5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796" y="4390329"/>
            <a:ext cx="1972604" cy="19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officialpsds.com/images/thumbs/Gold-Cup-Trophy-psd5569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74" y="3854604"/>
            <a:ext cx="2045226" cy="25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41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685800"/>
            <a:ext cx="7162800" cy="1600200"/>
          </a:xfrm>
        </p:spPr>
        <p:txBody>
          <a:bodyPr/>
          <a:lstStyle/>
          <a:p>
            <a:r>
              <a:rPr lang="en-US" dirty="0" smtClean="0"/>
              <a:t>Object-Oriented Programming (OOP)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90600" y="2326480"/>
            <a:ext cx="7162800" cy="569120"/>
          </a:xfrm>
        </p:spPr>
        <p:txBody>
          <a:bodyPr/>
          <a:lstStyle/>
          <a:p>
            <a:r>
              <a:rPr lang="en-US" dirty="0" smtClean="0"/>
              <a:t>Coming To The Next Module</a:t>
            </a:r>
            <a:endParaRPr lang="en-US" dirty="0"/>
          </a:p>
        </p:txBody>
      </p:sp>
      <p:pic>
        <p:nvPicPr>
          <p:cNvPr id="3076" name="Picture 4" descr="http://2.bp.blogspot.com/-51cnn1K8GYE/TVg1XTd-6FI/AAAAAAAAAPM/ycaAcCjw8OE/s1600/56the-next-step-open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1600" y="3276600"/>
            <a:ext cx="3860800" cy="2895600"/>
          </a:xfrm>
          <a:prstGeom prst="roundRect">
            <a:avLst>
              <a:gd name="adj" fmla="val 510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Object-Oriented Programming: Course Introduction</a:t>
            </a:r>
            <a:endParaRPr lang="en-US" dirty="0"/>
          </a:p>
        </p:txBody>
      </p:sp>
      <p:pic>
        <p:nvPicPr>
          <p:cNvPr id="2050" name="Picture 2" descr="http://i386.photobucket.com/albums/oo308/Psycho_Saturn/Lolcats/Question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2819400" cy="1866443"/>
          </a:xfrm>
          <a:prstGeom prst="roundRect">
            <a:avLst>
              <a:gd name="adj" fmla="val 6025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72200" y="6412468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hlinkClick r:id="rId3"/>
              </a:rPr>
              <a:t>http://academy.telerik.com</a:t>
            </a:r>
            <a:endParaRPr lang="en-US" sz="1800" b="1" dirty="0"/>
          </a:p>
        </p:txBody>
      </p:sp>
      <p:pic>
        <p:nvPicPr>
          <p:cNvPr id="10242" name="Picture 2" descr="c, code, document, file, sharp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8475">
            <a:off x="7340601" y="190846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ary, programmi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2381">
            <a:off x="783556" y="4743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ideas4pm.files.wordpress.com/2012/10/oop-programming.jpg?w=529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75" t="-9014" r="-12012" b="-13714"/>
          <a:stretch/>
        </p:blipFill>
        <p:spPr bwMode="auto">
          <a:xfrm>
            <a:off x="480440" y="1031664"/>
            <a:ext cx="2872360" cy="1891554"/>
          </a:xfrm>
          <a:prstGeom prst="cloud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647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86600" cy="838200"/>
          </a:xfrm>
        </p:spPr>
        <p:txBody>
          <a:bodyPr/>
          <a:lstStyle/>
          <a:p>
            <a:r>
              <a:rPr lang="en-US" dirty="0" smtClean="0"/>
              <a:t>What's Coming Next?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dirty="0" smtClean="0"/>
              <a:t>Object-Oriented Programming (OOP)</a:t>
            </a:r>
          </a:p>
          <a:p>
            <a:pPr lvl="1"/>
            <a:r>
              <a:rPr lang="en-US" dirty="0" smtClean="0"/>
              <a:t>Continuation of C# – Part II</a:t>
            </a:r>
          </a:p>
          <a:p>
            <a:pPr lvl="1"/>
            <a:r>
              <a:rPr lang="en-US" dirty="0" smtClean="0"/>
              <a:t>Fundamentals of OOP</a:t>
            </a:r>
          </a:p>
          <a:p>
            <a:r>
              <a:rPr lang="en-US" dirty="0" smtClean="0"/>
              <a:t>Pretty much the same</a:t>
            </a:r>
          </a:p>
          <a:p>
            <a:pPr lvl="1"/>
            <a:r>
              <a:rPr lang="en-US" dirty="0" smtClean="0"/>
              <a:t>Lectures two times a week</a:t>
            </a:r>
          </a:p>
          <a:p>
            <a:pPr lvl="1"/>
            <a:r>
              <a:rPr lang="en-US" dirty="0" smtClean="0"/>
              <a:t>Practical exam after a month</a:t>
            </a:r>
          </a:p>
          <a:p>
            <a:r>
              <a:rPr lang="en-US" dirty="0" smtClean="0"/>
              <a:t>The course exam?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3-4</a:t>
            </a:r>
            <a:r>
              <a:rPr lang="en-US" dirty="0" smtClean="0"/>
              <a:t> problems for 6 hours</a:t>
            </a:r>
          </a:p>
          <a:p>
            <a:pPr lvl="1"/>
            <a:r>
              <a:rPr lang="en-US" dirty="0" smtClean="0"/>
              <a:t>Not a test, just a practical exam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62200"/>
            <a:ext cx="2362200" cy="2442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0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Programming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hlinkClick r:id="rId2"/>
              </a:rPr>
              <a:t>Software Academy Curriculum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hlinkClick r:id="rId3"/>
              </a:rPr>
              <a:t>The C# Programming Track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4"/>
              </a:rPr>
              <a:t>The Web Front-End 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194" name="Picture 2" descr="http://academy.telerik.com/images/default-album/telerik-software-academy---curriculum.png?sfvrsn=4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774372"/>
            <a:ext cx="2253592" cy="32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200" y="1981200"/>
            <a:ext cx="3298916" cy="246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2575" indent="-282575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Specialties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@ the Academy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Success Stories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@ Telerik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0242" name="Picture 2" descr="http://www.cs.ox.ac.uk/images/research/pl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4572000"/>
            <a:ext cx="2695700" cy="1981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OOP – Program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2027237"/>
            <a:ext cx="7924800" cy="569120"/>
          </a:xfrm>
        </p:spPr>
        <p:txBody>
          <a:bodyPr/>
          <a:lstStyle/>
          <a:p>
            <a:r>
              <a:rPr lang="en-US" dirty="0" smtClean="0"/>
              <a:t>What Will We Cover </a:t>
            </a:r>
            <a:r>
              <a:rPr lang="en-US" dirty="0"/>
              <a:t>in </a:t>
            </a:r>
            <a:r>
              <a:rPr lang="en-US" dirty="0" smtClean="0"/>
              <a:t>the OOP Course?</a:t>
            </a:r>
            <a:endParaRPr lang="en-US" dirty="0"/>
          </a:p>
        </p:txBody>
      </p:sp>
      <p:pic>
        <p:nvPicPr>
          <p:cNvPr id="7170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27987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Course Program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OOP Course Intro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Course Program, Exams, Evaluation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Defining Classes – Part 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Classes, Fields, Constructors,</a:t>
            </a:r>
            <a:br>
              <a:rPr lang="en-US" dirty="0" smtClean="0"/>
            </a:br>
            <a:r>
              <a:rPr lang="en-US" dirty="0" smtClean="0"/>
              <a:t>Methods, Properties</a:t>
            </a:r>
          </a:p>
          <a:p>
            <a:pPr>
              <a:lnSpc>
                <a:spcPct val="100000"/>
              </a:lnSpc>
            </a:pPr>
            <a:r>
              <a:rPr lang="en-US" dirty="0"/>
              <a:t>Defining Classes – Part </a:t>
            </a:r>
            <a:r>
              <a:rPr lang="en-US" dirty="0" smtClean="0"/>
              <a:t>II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Static Members, Structures, Enumerations, Generic Types, Namespaces, Attributes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Delegates, Extension Methods, Lambda Functions, Anonymous Types and LINQ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73DD5EEB-E100-4A02-A467-22A656641632}" type="slidenum">
              <a:rPr lang="en-US" smtClean="0"/>
              <a:t>7</a:t>
            </a:fld>
            <a:endParaRPr lang="en-US" dirty="0"/>
          </a:p>
        </p:txBody>
      </p:sp>
      <p:pic>
        <p:nvPicPr>
          <p:cNvPr id="3074" name="Picture 2" descr="http://blog.hellodesign.com/wp-content/uploads/2011/02/IMG_003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19602" y="955866"/>
            <a:ext cx="1619598" cy="1382584"/>
          </a:xfrm>
          <a:prstGeom prst="ellipse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b-zaban.com/upload/Image/stones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1150" y="2472047"/>
            <a:ext cx="2667214" cy="1795153"/>
          </a:xfrm>
          <a:prstGeom prst="roundRect">
            <a:avLst>
              <a:gd name="adj" fmla="val 9849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clker.com/cliparts/1/4/4/3/1242798397750262165Orange_lambda.svg.hi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850" y="5486400"/>
            <a:ext cx="957358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52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Course Program (2)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OOP Fundamental Principles – Part 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Inheritance, Abstraction, Encapsulation</a:t>
            </a:r>
          </a:p>
          <a:p>
            <a:pPr>
              <a:lnSpc>
                <a:spcPct val="100000"/>
              </a:lnSpc>
            </a:pPr>
            <a:r>
              <a:rPr lang="en-US" dirty="0"/>
              <a:t>OOP Fundamental Principles – Part </a:t>
            </a:r>
            <a:r>
              <a:rPr lang="en-US" dirty="0" smtClean="0"/>
              <a:t>II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Polymorphism, Real-World Class Hierarchies, Cohesion and Coupling, UML Class Diagrams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.NET Common Type System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Value and Reference Types, System</a:t>
            </a:r>
            <a:br>
              <a:rPr lang="en-US" dirty="0" smtClean="0"/>
            </a:br>
            <a:r>
              <a:rPr lang="en-US" dirty="0" smtClean="0"/>
              <a:t>Interfaces, Cloning, Comparison, Enumeration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OOP Workshop: Creating a Game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 Preparation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73DD5EEB-E100-4A02-A467-22A656641632}" type="slidenum">
              <a:rPr lang="en-US" smtClean="0"/>
              <a:t>8</a:t>
            </a:fld>
            <a:endParaRPr lang="en-US" dirty="0"/>
          </a:p>
        </p:txBody>
      </p:sp>
      <p:pic>
        <p:nvPicPr>
          <p:cNvPr id="4098" name="Picture 2" descr="http://www.themanaissance.com/wp-content/uploads/2013/01/Image-Atom-Scie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3487" y="1295400"/>
            <a:ext cx="1128202" cy="9906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gembapantarei.com/3%20types%20of%20standardized%20work%20standard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6200" y="3886200"/>
            <a:ext cx="990600" cy="908050"/>
          </a:xfrm>
          <a:prstGeom prst="roundRect">
            <a:avLst>
              <a:gd name="adj" fmla="val 24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aun.edu.eg/scheduals/result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34200" y="5410200"/>
            <a:ext cx="1604159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6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14425" y="1371600"/>
            <a:ext cx="6877050" cy="685800"/>
          </a:xfrm>
        </p:spPr>
        <p:txBody>
          <a:bodyPr/>
          <a:lstStyle/>
          <a:p>
            <a:r>
              <a:rPr lang="en-US" smtClean="0"/>
              <a:t>The Trainers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21508" name="Picture 4" descr="http://www.svc.edu/images/horizontals_wide/classroom/professor_teach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299" y="2667000"/>
            <a:ext cx="6882176" cy="3276600"/>
          </a:xfrm>
          <a:prstGeom prst="roundRect">
            <a:avLst>
              <a:gd name="adj" fmla="val 7074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529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1553</TotalTime>
  <Words>754</Words>
  <Application>Microsoft Office PowerPoint</Application>
  <PresentationFormat>On-screen Show (4:3)</PresentationFormat>
  <Paragraphs>224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</vt:lpstr>
      <vt:lpstr>Consolas</vt:lpstr>
      <vt:lpstr>Corbel</vt:lpstr>
      <vt:lpstr>Wingdings</vt:lpstr>
      <vt:lpstr>Wingdings 2</vt:lpstr>
      <vt:lpstr>Telerik Academy</vt:lpstr>
      <vt:lpstr>Object-Oriented Programming: Course Intro</vt:lpstr>
      <vt:lpstr>Table of Contents</vt:lpstr>
      <vt:lpstr>Object-Oriented Programming (OOP)</vt:lpstr>
      <vt:lpstr>What's Coming Next?</vt:lpstr>
      <vt:lpstr>C# Programming Track</vt:lpstr>
      <vt:lpstr>OOP – Program</vt:lpstr>
      <vt:lpstr>The OOP Course Program</vt:lpstr>
      <vt:lpstr>The OOP Course Program (2)</vt:lpstr>
      <vt:lpstr>The Trainers Team</vt:lpstr>
      <vt:lpstr>Trainers Team</vt:lpstr>
      <vt:lpstr>Trainers Team (2)</vt:lpstr>
      <vt:lpstr>Trainers Team (3)</vt:lpstr>
      <vt:lpstr>Trainers Team (4)</vt:lpstr>
      <vt:lpstr>Trainers Team (5)</vt:lpstr>
      <vt:lpstr>Evaluation </vt:lpstr>
      <vt:lpstr>OOP – Evaluation</vt:lpstr>
      <vt:lpstr>Homework Peer Reviews</vt:lpstr>
      <vt:lpstr>Resources</vt:lpstr>
      <vt:lpstr>The C# Textbook</vt:lpstr>
      <vt:lpstr>Course Web Site &amp; Forums</vt:lpstr>
      <vt:lpstr>Telerik Integrated Learning System (TILS)</vt:lpstr>
      <vt:lpstr>Required Software</vt:lpstr>
      <vt:lpstr>Champions from the Exams</vt:lpstr>
      <vt:lpstr>Champions: C# Part II</vt:lpstr>
      <vt:lpstr>Champions: CSS Styling</vt:lpstr>
      <vt:lpstr>Most Helping Student</vt:lpstr>
      <vt:lpstr>Most Active Students  in the Forum</vt:lpstr>
      <vt:lpstr>PC Magazine Champions</vt:lpstr>
      <vt:lpstr>The Absolute Champion</vt:lpstr>
      <vt:lpstr>Object-Oriented Programming: Course Introduction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 - Course Intro</dc:title>
  <dc:subject>Telerik Software Academy</dc:subject>
  <dc:creator>Svetlin Nakov</dc:creator>
  <cp:keywords>C#, course, telerik software academy, free courses for developers, OOP, object-oriented programming</cp:keywords>
  <cp:lastModifiedBy>Svetlin Nakov</cp:lastModifiedBy>
  <cp:revision>381</cp:revision>
  <dcterms:created xsi:type="dcterms:W3CDTF">2007-12-08T16:03:35Z</dcterms:created>
  <dcterms:modified xsi:type="dcterms:W3CDTF">2013-02-18T14:40:36Z</dcterms:modified>
  <cp:category>software engineering</cp:category>
</cp:coreProperties>
</file>